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62" r:id="rId2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43"/>
  </p:normalViewPr>
  <p:slideViewPr>
    <p:cSldViewPr snapToGrid="0" snapToObjects="1">
      <p:cViewPr varScale="1">
        <p:scale>
          <a:sx n="72" d="100"/>
          <a:sy n="72" d="100"/>
        </p:scale>
        <p:origin x="6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299C2E-3BA8-524B-9239-04B76A631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73997B3-8757-BD4B-84DE-A8DC84C46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5DF0B0-0127-A144-A815-56396629A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5359-3E89-DD4C-8D7F-B0EB4FF6DC6C}" type="datetimeFigureOut">
              <a:rPr lang="es-CO" smtClean="0"/>
              <a:t>24/07/2020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666613-14DE-CD43-92AE-1BBA31C78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FF33F9-9E45-1643-8BFF-2B8E791A9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36B5-2352-3342-95E8-70F3F36F5F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3088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55E250-8181-334E-AE50-E02138C56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9BB4B02-2146-F848-AFCA-B4010AA6F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B56FF8-EDF7-A845-9F41-3F4746EC4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5359-3E89-DD4C-8D7F-B0EB4FF6DC6C}" type="datetimeFigureOut">
              <a:rPr lang="es-CO" smtClean="0"/>
              <a:t>24/07/2020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88F412-9E83-8742-9488-9C62328AA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2205F0-884B-434C-B4AF-84973A090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36B5-2352-3342-95E8-70F3F36F5F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8943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944D289-7F2A-724D-8DC6-89CFF13D3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4472D92-1D68-FC44-BE52-C8627D4B10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6CCC7D-CA74-134D-9363-3343616EC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5359-3E89-DD4C-8D7F-B0EB4FF6DC6C}" type="datetimeFigureOut">
              <a:rPr lang="es-CO" smtClean="0"/>
              <a:t>24/07/2020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DCE886-5FE6-8142-87E3-29C7D292F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6270E8-A40B-8A41-9C9E-C2A3D9159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36B5-2352-3342-95E8-70F3F36F5F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1391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1E5E6C-017E-1445-90A1-457FC581D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0BCC88-FAB3-B049-9C87-BFD96C5A1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B2C808-407F-104E-B9CC-778A6F418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5359-3E89-DD4C-8D7F-B0EB4FF6DC6C}" type="datetimeFigureOut">
              <a:rPr lang="es-CO" smtClean="0"/>
              <a:t>24/07/2020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209140-3540-3144-BBC1-F391F0939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108ADE-A64A-5847-BBE9-3636610E2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36B5-2352-3342-95E8-70F3F36F5F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6583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9CB49A-3B3F-BF4B-B41A-6C08182D3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F9266D-5D90-BE4F-A138-A5E80B0DB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321747-574E-5E49-9E07-F02C4A119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5359-3E89-DD4C-8D7F-B0EB4FF6DC6C}" type="datetimeFigureOut">
              <a:rPr lang="es-CO" smtClean="0"/>
              <a:t>24/07/2020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6EE84B-5A21-E54F-8A27-1004E4199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651719-EF81-944E-AC28-0B2F4DC3E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36B5-2352-3342-95E8-70F3F36F5F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215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DF3A6D-8423-9D4C-96E9-516BD08E3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861EBC-6F53-A84E-9652-D8037BB4B9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ABC599-9474-F04A-A559-C9B6140C6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FE9F45-F83A-FB4A-93F0-7973B4DA9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5359-3E89-DD4C-8D7F-B0EB4FF6DC6C}" type="datetimeFigureOut">
              <a:rPr lang="es-CO" smtClean="0"/>
              <a:t>24/07/2020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4ECD18-16AF-3C43-B51E-D87D8908B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20041D-092C-8743-AFB7-1E9BA031C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36B5-2352-3342-95E8-70F3F36F5F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151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96D708-61F5-0044-81BD-8FFC243B4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1B37EB-A0F5-914E-B377-732B4E34C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0C1F5DD-2D65-4044-B44D-8BED0CA16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57B19E7-8FE7-DC4F-B6BB-A955F1CD42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ED8071E-0087-AC49-A10C-D83FEB1069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6860131-39AA-A648-90CA-CBFDA0D1D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5359-3E89-DD4C-8D7F-B0EB4FF6DC6C}" type="datetimeFigureOut">
              <a:rPr lang="es-CO" smtClean="0"/>
              <a:t>24/07/2020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2373F84-5804-8248-994D-F97397CBE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21E2E30-C046-A54F-85DE-83EB3F40B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36B5-2352-3342-95E8-70F3F36F5F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33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D8BBE-47F2-DF4A-BD76-E08FA0D34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353B192-C7ED-A34D-B04A-ADFF0EF4D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5359-3E89-DD4C-8D7F-B0EB4FF6DC6C}" type="datetimeFigureOut">
              <a:rPr lang="es-CO" smtClean="0"/>
              <a:t>24/07/2020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78174E4-892C-8849-B9AE-7A4462FFC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19E1FA7-21E2-C449-96CD-D8C29CFD9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36B5-2352-3342-95E8-70F3F36F5F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1257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0E3BFE0-486D-8940-9731-22059F3DF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5359-3E89-DD4C-8D7F-B0EB4FF6DC6C}" type="datetimeFigureOut">
              <a:rPr lang="es-CO" smtClean="0"/>
              <a:t>24/07/2020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FF6CD70-526F-C44E-8E8E-7DAEC76F7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F92FF53-39ED-F146-B056-8B09BF1E0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36B5-2352-3342-95E8-70F3F36F5F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2834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7B082-7D66-4043-866B-AE10DA274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C76904-9BA4-964E-A1C4-CBC99604A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90A51E-6B32-4345-9704-90349908D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8ABA50-9B5E-4743-B54E-B3FD0E498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5359-3E89-DD4C-8D7F-B0EB4FF6DC6C}" type="datetimeFigureOut">
              <a:rPr lang="es-CO" smtClean="0"/>
              <a:t>24/07/2020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56C09C-5391-3949-8F00-7547496CE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454BA0-1A83-104F-A219-E8A9725CA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36B5-2352-3342-95E8-70F3F36F5F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3481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3F0A06-7D0A-FE4A-BF8A-30D472C8C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2546660-A678-4540-91E3-AAA4A41D1C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098EF94-CD2F-BC49-89BC-345C8ED7A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35DA0C-34A0-9B45-86B1-BD1BCAFEA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5359-3E89-DD4C-8D7F-B0EB4FF6DC6C}" type="datetimeFigureOut">
              <a:rPr lang="es-CO" smtClean="0"/>
              <a:t>24/07/2020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C7C8DA-6E55-2542-A5F3-33D64A196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FEC2404-F25D-6147-9DBF-AA14C333D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36B5-2352-3342-95E8-70F3F36F5F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6610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7C00008-EEF8-3E4D-A9FF-3912F2EEF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A9EB07-51BE-4243-AA3E-F433048F9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C295F0-FBEF-F04E-9DFC-009D36C73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55359-3E89-DD4C-8D7F-B0EB4FF6DC6C}" type="datetimeFigureOut">
              <a:rPr lang="es-CO" smtClean="0"/>
              <a:t>24/07/2020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1378A6-65C9-CB4F-8D1A-54407B19D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EE2DC6-BCD7-ED44-AC18-56FEF6D23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136B5-2352-3342-95E8-70F3F36F5F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148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/>
          <a:srcRect l="6951" t="30933" r="13056" b="-25080"/>
          <a:stretch/>
        </p:blipFill>
        <p:spPr>
          <a:xfrm>
            <a:off x="0" y="-16042"/>
            <a:ext cx="12192000" cy="734682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43"/>
          <a:stretch/>
        </p:blipFill>
        <p:spPr>
          <a:xfrm>
            <a:off x="0" y="5301723"/>
            <a:ext cx="12191325" cy="16841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630" y="6143778"/>
            <a:ext cx="12192000" cy="722894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794698" y="818145"/>
            <a:ext cx="3600000" cy="3650140"/>
            <a:chOff x="974807" y="675882"/>
            <a:chExt cx="3600000" cy="3650140"/>
          </a:xfrm>
        </p:grpSpPr>
        <p:pic>
          <p:nvPicPr>
            <p:cNvPr id="10" name="Imagen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807" y="675882"/>
              <a:ext cx="3600000" cy="3650140"/>
            </a:xfrm>
            <a:prstGeom prst="ellipse">
              <a:avLst/>
            </a:prstGeom>
            <a:ln w="38100">
              <a:solidFill>
                <a:srgbClr val="009FDE"/>
              </a:solidFill>
            </a:ln>
            <a:effectLst/>
          </p:spPr>
        </p:pic>
        <p:pic>
          <p:nvPicPr>
            <p:cNvPr id="11" name="Picture 2" descr="Resultado de imagen para COLOMBIA CIENTIFIC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6228" y="1219355"/>
              <a:ext cx="2440893" cy="2440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Marcador de contenido 2"/>
          <p:cNvSpPr txBox="1">
            <a:spLocks/>
          </p:cNvSpPr>
          <p:nvPr/>
        </p:nvSpPr>
        <p:spPr>
          <a:xfrm>
            <a:off x="4209952" y="818145"/>
            <a:ext cx="7923418" cy="20151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ES" sz="18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0" indent="0" algn="ctr">
              <a:buNone/>
            </a:pPr>
            <a:r>
              <a:rPr lang="es-CO" sz="5400" b="1" dirty="0">
                <a:solidFill>
                  <a:schemeClr val="bg1"/>
                </a:solidFill>
                <a:latin typeface="Arial Black" panose="020B0A04020102020204" pitchFamily="34" charset="0"/>
              </a:rPr>
              <a:t>ALFABETIZACIÓN MEDIÁTICA Y LA EDUCACIÓN  </a:t>
            </a:r>
            <a:r>
              <a:rPr lang="es-CO" sz="72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es-ES" sz="7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439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B2CFE8F-E0D1-A047-9068-E86DBE650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3974"/>
            <a:ext cx="12192000" cy="6897188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3809393" y="304197"/>
            <a:ext cx="9536421" cy="970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6600" b="1" dirty="0">
                <a:solidFill>
                  <a:srgbClr val="172B7E"/>
                </a:solidFill>
                <a:cs typeface="Ancizar Serif"/>
              </a:rPr>
              <a:t>La radio 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979512" y="634583"/>
            <a:ext cx="10675676" cy="5260385"/>
            <a:chOff x="1563713" y="355183"/>
            <a:chExt cx="9547632" cy="4934917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6ACB38B0-9C57-4260-870C-0C02BBA42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3714" y="355183"/>
              <a:ext cx="5372100" cy="628650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C344F718-9E6E-4A62-8E65-0DBB1D722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06562" y="971623"/>
              <a:ext cx="5504783" cy="644177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945A6034-CD6A-4780-AFE5-20A835F6C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92296" y="1574257"/>
              <a:ext cx="5372100" cy="619125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6068D818-75F6-4564-9574-34B8573B1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92271" y="2152118"/>
              <a:ext cx="5400682" cy="649414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25B47EC2-7963-428A-A8ED-47AEAAFA7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63713" y="2801532"/>
              <a:ext cx="5372101" cy="649414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7E475247-542A-4297-8CFD-7597F11F4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92271" y="3445323"/>
              <a:ext cx="5400682" cy="623785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08EA3355-E36A-4A24-9A33-7CD13763F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563715" y="4059096"/>
              <a:ext cx="5372099" cy="623785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47061F44-7476-4E4E-B81A-A18FBCFFC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643427" y="4670975"/>
              <a:ext cx="5349526" cy="619125"/>
            </a:xfrm>
            <a:prstGeom prst="rect">
              <a:avLst/>
            </a:prstGeom>
          </p:spPr>
        </p:pic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10624831-E6D9-4B72-8234-C503027DE467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5250" y="5627598"/>
            <a:ext cx="3016100" cy="123115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F178B8D-CEFE-2548-9E9B-A0AF4AF19A6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38851" y="5894968"/>
            <a:ext cx="3761997" cy="8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42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B2CFE8F-E0D1-A047-9068-E86DBE650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7188"/>
          </a:xfrm>
          <a:prstGeom prst="rect">
            <a:avLst/>
          </a:prstGeom>
        </p:spPr>
      </p:pic>
      <p:pic>
        <p:nvPicPr>
          <p:cNvPr id="3" name="Picture 2" descr="Resultado de imagen para infografía de la radio">
            <a:extLst>
              <a:ext uri="{FF2B5EF4-FFF2-40B4-BE49-F238E27FC236}">
                <a16:creationId xmlns:a16="http://schemas.microsoft.com/office/drawing/2014/main" id="{5EA19DD6-6C05-4F8F-B296-D1D64FDC5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76" y="968991"/>
            <a:ext cx="9689910" cy="5182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F178B8D-CEFE-2548-9E9B-A0AF4AF19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8851" y="5932372"/>
            <a:ext cx="4142956" cy="89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65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B2CFE8F-E0D1-A047-9068-E86DBE650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971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4A56ED-1C28-4015-90ED-3AC212E86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808" y="1419283"/>
            <a:ext cx="8738382" cy="5269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6BC3FA51-B606-FB48-963C-DB4BB880C5A2}"/>
              </a:ext>
            </a:extLst>
          </p:cNvPr>
          <p:cNvSpPr txBox="1">
            <a:spLocks/>
          </p:cNvSpPr>
          <p:nvPr/>
        </p:nvSpPr>
        <p:spPr>
          <a:xfrm>
            <a:off x="740227" y="475534"/>
            <a:ext cx="11017369" cy="8343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rgbClr val="172B7E"/>
                </a:solidFill>
                <a:cs typeface="Arial" panose="020B0604020202020204" pitchFamily="34" charset="0"/>
              </a:rPr>
              <a:t>La radio en Colombia.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F178B8D-CEFE-2548-9E9B-A0AF4AF19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8851" y="5901203"/>
            <a:ext cx="4142956" cy="89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09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B2CFE8F-E0D1-A047-9068-E86DBE650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97188"/>
          </a:xfrm>
          <a:prstGeom prst="rect">
            <a:avLst/>
          </a:prstGeom>
        </p:spPr>
      </p:pic>
      <p:pic>
        <p:nvPicPr>
          <p:cNvPr id="3" name="Picture 2" descr="Resultado de imagen para infografía de la televisión">
            <a:extLst>
              <a:ext uri="{FF2B5EF4-FFF2-40B4-BE49-F238E27FC236}">
                <a16:creationId xmlns:a16="http://schemas.microsoft.com/office/drawing/2014/main" id="{D2F74F31-C3FA-4C35-BAAF-DF23D8207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13" y="1158565"/>
            <a:ext cx="10770969" cy="47264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210159" y="224916"/>
            <a:ext cx="9536421" cy="970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 dirty="0">
                <a:solidFill>
                  <a:srgbClr val="172B7E"/>
                </a:solidFill>
                <a:cs typeface="Ancizar Serif"/>
              </a:rPr>
              <a:t>La televisión. 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F178B8D-CEFE-2548-9E9B-A0AF4AF19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8851" y="5812972"/>
            <a:ext cx="4142956" cy="89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246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B2CFE8F-E0D1-A047-9068-E86DBE650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97188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210159" y="224916"/>
            <a:ext cx="9536421" cy="970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 dirty="0">
                <a:solidFill>
                  <a:srgbClr val="172B7E"/>
                </a:solidFill>
                <a:cs typeface="Ancizar Serif"/>
              </a:rPr>
              <a:t>La televisión</a:t>
            </a:r>
            <a:r>
              <a:rPr lang="es-ES" sz="4800" b="1" dirty="0">
                <a:solidFill>
                  <a:srgbClr val="172B7E"/>
                </a:solidFill>
                <a:cs typeface="Arial" panose="020B0604020202020204" pitchFamily="34" charset="0"/>
              </a:rPr>
              <a:t> en Colombia.</a:t>
            </a:r>
            <a:r>
              <a:rPr lang="es-ES" sz="4800" b="1" dirty="0">
                <a:solidFill>
                  <a:srgbClr val="172B7E"/>
                </a:solidFill>
                <a:cs typeface="Ancizar Serif"/>
              </a:rPr>
              <a:t>. 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700584" y="1231914"/>
            <a:ext cx="98081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 Televisión por suscripción creció 20% en los últimos cinco años en Colombia.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700584" y="2317166"/>
            <a:ext cx="100187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Mientras que en 2014 había 4,9 millones de usuarios en los distintos operadores de televisión, a junio de 2019 esta cifra ascendió a 5,9 millones según la </a:t>
            </a:r>
            <a:r>
              <a:rPr lang="es-ES" sz="2800" dirty="0" err="1"/>
              <a:t>Antv</a:t>
            </a:r>
            <a:r>
              <a:rPr lang="es-ES" sz="2800" dirty="0"/>
              <a:t>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00584" y="3878554"/>
            <a:ext cx="99885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72% de hogares en Colombia con suscripción, 5,9 millones de usuarios.</a:t>
            </a:r>
            <a:endParaRPr lang="es-419" sz="28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F178B8D-CEFE-2548-9E9B-A0AF4AF19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851" y="5812972"/>
            <a:ext cx="4142956" cy="89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65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B2CFE8F-E0D1-A047-9068-E86DBE650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9718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308100" y="1749700"/>
            <a:ext cx="9804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 Plataformas como </a:t>
            </a:r>
            <a:r>
              <a:rPr lang="es-ES" sz="2800" dirty="0" err="1"/>
              <a:t>Netflix</a:t>
            </a:r>
            <a:r>
              <a:rPr lang="es-ES" sz="2800" dirty="0"/>
              <a:t> y HBO ya llegan a 17% de los hogares en Colombia en pocos años y de ese porcentaje la plataforma logra llevarse 15% y el canal </a:t>
            </a:r>
            <a:r>
              <a:rPr lang="es-ES" sz="2800" dirty="0" err="1"/>
              <a:t>premium</a:t>
            </a:r>
            <a:r>
              <a:rPr lang="es-ES" sz="2800" dirty="0"/>
              <a:t> 2%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0" y="3448594"/>
            <a:ext cx="3338753" cy="18808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699" y="3672075"/>
            <a:ext cx="2762250" cy="16573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F178B8D-CEFE-2548-9E9B-A0AF4AF19A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4819" y="5828295"/>
            <a:ext cx="4142956" cy="89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110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B2CFE8F-E0D1-A047-9068-E86DBE650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68238"/>
            <a:ext cx="12192000" cy="6897188"/>
          </a:xfrm>
          <a:prstGeom prst="rect">
            <a:avLst/>
          </a:prstGeom>
        </p:spPr>
      </p:pic>
      <p:pic>
        <p:nvPicPr>
          <p:cNvPr id="3" name="Picture 2" descr="Alternate Text">
            <a:extLst>
              <a:ext uri="{FF2B5EF4-FFF2-40B4-BE49-F238E27FC236}">
                <a16:creationId xmlns:a16="http://schemas.microsoft.com/office/drawing/2014/main" id="{0D5EA035-BE28-46B4-9727-327BD6B57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29" y="1152525"/>
            <a:ext cx="10259049" cy="4759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F178B8D-CEFE-2548-9E9B-A0AF4AF19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9043" y="5812972"/>
            <a:ext cx="4142956" cy="89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B2CFE8F-E0D1-A047-9068-E86DBE650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9718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403349" y="437634"/>
            <a:ext cx="93853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rgbClr val="172B7E"/>
                </a:solidFill>
                <a:latin typeface="+mj-lt"/>
              </a:rPr>
              <a:t>Los videojuegos y la educación 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622300" y="1644709"/>
            <a:ext cx="109855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Aumentan la capacidad de concentración y atención.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Contenidos didácticos.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Toma decisiones de manera activa.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Favorece el razonamiento lógico.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Establecer relaciones sociales.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Promueven el reconocer unas reglas en las que actuar.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Desarrolla la percepción espacial.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Favorece la creatividad.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Aumenta la constancia a la hora de resolver un problema.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963" y="1926271"/>
            <a:ext cx="4073837" cy="1851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F178B8D-CEFE-2548-9E9B-A0AF4AF19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7657" y="5812972"/>
            <a:ext cx="4142956" cy="89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13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B2CFE8F-E0D1-A047-9068-E86DBE650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9718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93749" y="513834"/>
            <a:ext cx="106045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rgbClr val="172B7E"/>
                </a:solidFill>
                <a:latin typeface="+mj-lt"/>
              </a:rPr>
              <a:t>Los medios de comunicación y la educación  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647699" y="1778744"/>
            <a:ext cx="107505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El mundo de los medios de comunicación y el de la educación caminan hoy de forma paralela.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47699" y="2775627"/>
            <a:ext cx="107505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Introducir la actualidad en las aulas renueva los aprendizajes y los hace más competentes, conectados con el mundo en que viven tanto alumnado como profesorado.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9" y="4307941"/>
            <a:ext cx="5714999" cy="2550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F178B8D-CEFE-2548-9E9B-A0AF4AF19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9543" y="5843944"/>
            <a:ext cx="4142956" cy="89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42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B2CFE8F-E0D1-A047-9068-E86DBE650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39188"/>
            <a:ext cx="12192000" cy="689718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92099" y="1564761"/>
            <a:ext cx="116077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Hoy más que nunca se precisa de enseñar pautas para convivir con la “infoxicación” producida por excesos informativos.</a:t>
            </a:r>
          </a:p>
          <a:p>
            <a:endParaRPr lang="es-E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Medios para el encuentro: Interactuar en el aula, compartir su propio lenguaje.</a:t>
            </a:r>
          </a:p>
          <a:p>
            <a:endParaRPr lang="es-E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Memoria e historia personal.</a:t>
            </a:r>
          </a:p>
          <a:p>
            <a:endParaRPr lang="es-E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Sensibilización y acción.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042" y="3701013"/>
            <a:ext cx="4688574" cy="21972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F178B8D-CEFE-2548-9E9B-A0AF4AF19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8851" y="5812972"/>
            <a:ext cx="4142956" cy="89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34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B2CFE8F-E0D1-A047-9068-E86DBE650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7188"/>
          </a:xfrm>
          <a:prstGeom prst="rect">
            <a:avLst/>
          </a:prstGeom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6BC3FA51-B606-FB48-963C-DB4BB880C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45" y="289103"/>
            <a:ext cx="11017369" cy="1396006"/>
          </a:xfrm>
        </p:spPr>
        <p:txBody>
          <a:bodyPr>
            <a:noAutofit/>
          </a:bodyPr>
          <a:lstStyle/>
          <a:p>
            <a:pPr algn="ctr"/>
            <a:r>
              <a:rPr lang="es-ES" b="1" dirty="0">
                <a:solidFill>
                  <a:srgbClr val="172B7E"/>
                </a:solidFill>
                <a:cs typeface="Arial" panose="020B0604020202020204" pitchFamily="34" charset="0"/>
              </a:rPr>
              <a:t>Los medios de comunicación y la educación. 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6F178B8D-CEFE-2548-9E9B-A0AF4AF19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851" y="5812972"/>
            <a:ext cx="4142956" cy="89172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700013" y="1715023"/>
            <a:ext cx="57530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Por más de 30 años la visión de los educadores hacia los medios ha sido de desconfianza (</a:t>
            </a:r>
            <a:r>
              <a:rPr lang="es-ES" sz="2800" dirty="0" err="1"/>
              <a:t>Masterman</a:t>
            </a:r>
            <a:r>
              <a:rPr lang="es-ES" sz="2800" dirty="0"/>
              <a:t>, 1993).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/>
          </a:p>
        </p:txBody>
      </p:sp>
      <p:sp>
        <p:nvSpPr>
          <p:cNvPr id="3" name="Rectángulo 2"/>
          <p:cNvSpPr/>
          <p:nvPr/>
        </p:nvSpPr>
        <p:spPr>
          <a:xfrm>
            <a:off x="700013" y="4028354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Tradicionalmente los medios fueron considerados por los intelectuales como influencias negativas que amenazaban las culturas.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7265805" y="1651444"/>
            <a:ext cx="3516359" cy="4234514"/>
            <a:chOff x="7265805" y="1651444"/>
            <a:chExt cx="3516359" cy="4234514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5805" y="1651444"/>
              <a:ext cx="3516359" cy="209759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4877" y="4055992"/>
              <a:ext cx="3477287" cy="182996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263337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52BA786-62B5-BD4C-99C1-E90F57CCE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90;p1">
            <a:extLst>
              <a:ext uri="{FF2B5EF4-FFF2-40B4-BE49-F238E27FC236}">
                <a16:creationId xmlns:a16="http://schemas.microsoft.com/office/drawing/2014/main" id="{7AC5EBCA-374B-1A48-86B3-D0587222E336}"/>
              </a:ext>
            </a:extLst>
          </p:cNvPr>
          <p:cNvSpPr txBox="1"/>
          <p:nvPr/>
        </p:nvSpPr>
        <p:spPr>
          <a:xfrm>
            <a:off x="3320345" y="2402491"/>
            <a:ext cx="5911523" cy="9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buClr>
                <a:srgbClr val="000000"/>
              </a:buClr>
              <a:buSzPts val="3200"/>
            </a:pPr>
            <a:r>
              <a:rPr lang="es-ES" sz="6000" dirty="0">
                <a:solidFill>
                  <a:srgbClr val="1F3864"/>
                </a:solidFill>
                <a:latin typeface="Arial Black"/>
                <a:ea typeface="Arial Black"/>
                <a:cs typeface="Arial Black"/>
                <a:sym typeface="Arial Black"/>
              </a:rPr>
              <a:t>¡Gracias!</a:t>
            </a:r>
            <a:endParaRPr sz="6000" dirty="0">
              <a:solidFill>
                <a:srgbClr val="1F3864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48991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4B2CFE8F-E0D1-A047-9068-E86DBE650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718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30775" y="1173573"/>
            <a:ext cx="119612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Durante años la escuela propuso una «pedagogía paternalista y defensiva».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30775" y="2268523"/>
            <a:ext cx="117870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Más que una defensa nostálgica, la escuela debe expresar una permanente «vigilancia crítica» 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15" y="3470602"/>
            <a:ext cx="6648995" cy="3178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F178B8D-CEFE-2548-9E9B-A0AF4AF19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8851" y="5812972"/>
            <a:ext cx="4142956" cy="89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36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B2CFE8F-E0D1-A047-9068-E86DBE650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8239"/>
            <a:ext cx="12192000" cy="689718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48786" y="1222899"/>
            <a:ext cx="106244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dirty="0"/>
              <a:t>El desarrollo de las nuevas tecnologías de la información y la comunicación ha llevado a considerar la necesidad imperiosa de preparar a los ciudadanos, en particular a los jóvenes, para que puedan relacionarse críticamente con este entorno mediático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515" y="3448594"/>
            <a:ext cx="6058371" cy="28295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F178B8D-CEFE-2548-9E9B-A0AF4AF19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9044" y="5832243"/>
            <a:ext cx="4142956" cy="89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28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B2CFE8F-E0D1-A047-9068-E86DBE650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8239"/>
            <a:ext cx="12192000" cy="6897188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587315" y="1258545"/>
            <a:ext cx="10568365" cy="3131939"/>
            <a:chOff x="910041" y="1531501"/>
            <a:chExt cx="9919067" cy="3713721"/>
          </a:xfrm>
        </p:grpSpPr>
        <p:sp>
          <p:nvSpPr>
            <p:cNvPr id="4" name="Rectángulo 3"/>
            <p:cNvSpPr/>
            <p:nvPr/>
          </p:nvSpPr>
          <p:spPr>
            <a:xfrm>
              <a:off x="910043" y="1531501"/>
              <a:ext cx="965780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es-ES" sz="2800" dirty="0"/>
                <a:t>Por eso decimos que una formación en medios es una vía de entrada a la cultura y a la comprensión del mundo.</a:t>
              </a:r>
            </a:p>
          </p:txBody>
        </p:sp>
        <p:sp>
          <p:nvSpPr>
            <p:cNvPr id="5" name="Rectángulo 4"/>
            <p:cNvSpPr/>
            <p:nvPr/>
          </p:nvSpPr>
          <p:spPr>
            <a:xfrm>
              <a:off x="910041" y="2678339"/>
              <a:ext cx="978843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es-ES" sz="2800" dirty="0"/>
                <a:t>Vivimos en una sociedad en la que el conocimiento está cada vez más mediatizado.</a:t>
              </a: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910041" y="3860227"/>
              <a:ext cx="9919067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es-ES" sz="2800" dirty="0"/>
                <a:t>Una educación en medios propone analizar la manera en que la cultura mediática construye valores e identidades a través de representaciones.</a:t>
              </a:r>
              <a:endParaRPr lang="es-CO" sz="2800" dirty="0"/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670" y="4855538"/>
            <a:ext cx="5225654" cy="18935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F178B8D-CEFE-2548-9E9B-A0AF4AF19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8851" y="5875198"/>
            <a:ext cx="4142956" cy="89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24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B2CFE8F-E0D1-A047-9068-E86DBE650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409433"/>
            <a:ext cx="12192000" cy="689718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791331" y="1366183"/>
            <a:ext cx="80345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i="1" dirty="0"/>
              <a:t>“Quién tiene la información tiene el poder”.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56245" y="2459504"/>
            <a:ext cx="71163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dirty="0"/>
              <a:t>Los medios tienen funciones de transmisión y difusión de la información, así como las costumbres, tradiciones.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05244" y="4177515"/>
            <a:ext cx="4843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dirty="0"/>
              <a:t>Característica: Inmediatez. 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723" y="2266879"/>
            <a:ext cx="4163153" cy="2878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F178B8D-CEFE-2548-9E9B-A0AF4AF19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8851" y="5812972"/>
            <a:ext cx="4142956" cy="89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262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B2CFE8F-E0D1-A047-9068-E86DBE650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9718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44499" y="2109766"/>
            <a:ext cx="45339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dirty="0"/>
              <a:t>Es imposible controlar todo el flujo de información al que estamos sometidos día a día por parte de los medios.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095999" y="2147917"/>
            <a:ext cx="51435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dirty="0"/>
              <a:t>20 % de la totalidad de la información que llega a un alumno lo hace a través de la Escuela, mientras que el otro 80 % lo obtiene de medios externos al ámbito escolar.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F178B8D-CEFE-2548-9E9B-A0AF4AF19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782" y="5812972"/>
            <a:ext cx="4142956" cy="89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25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B2CFE8F-E0D1-A047-9068-E86DBE650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9718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83291" y="1255992"/>
            <a:ext cx="110173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dirty="0"/>
              <a:t>En esta formación en medios no solo tiene responsabilidad la escuela, sino que los padres forman parte muy importante de este proceso.</a:t>
            </a:r>
            <a:endParaRPr lang="es-CO" sz="2800" dirty="0"/>
          </a:p>
        </p:txBody>
      </p:sp>
      <p:sp>
        <p:nvSpPr>
          <p:cNvPr id="5" name="Rectángulo 4"/>
          <p:cNvSpPr/>
          <p:nvPr/>
        </p:nvSpPr>
        <p:spPr>
          <a:xfrm>
            <a:off x="583290" y="2320489"/>
            <a:ext cx="110173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dirty="0"/>
              <a:t>Enseñanza de calidad, desarrollo de la capacidad crítica, adoptando lo que llega del entorno y a lo que se puede darle buen uso, conectando la enseñanza con la realidad local.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83290" y="3815874"/>
            <a:ext cx="107034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dirty="0"/>
              <a:t>Necesidad de vincular los medios a la educación actual, no sólo los libros.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968" y="4530588"/>
            <a:ext cx="3870897" cy="2031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F178B8D-CEFE-2548-9E9B-A0AF4AF19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8851" y="5812972"/>
            <a:ext cx="4142956" cy="89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29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B2CFE8F-E0D1-A047-9068-E86DBE650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9188"/>
            <a:ext cx="12192000" cy="689718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853224" y="1429209"/>
            <a:ext cx="107913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dirty="0"/>
              <a:t>El consumo de Medios de Comunicación y tecnología ha aumentado de manera exponencial en los últimos años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160" y="2936131"/>
            <a:ext cx="4889500" cy="2876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F178B8D-CEFE-2548-9E9B-A0AF4AF19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8851" y="5812972"/>
            <a:ext cx="4142956" cy="89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668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629</Words>
  <Application>Microsoft Office PowerPoint</Application>
  <PresentationFormat>Panorámica</PresentationFormat>
  <Paragraphs>49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Trebuchet MS</vt:lpstr>
      <vt:lpstr>Tema de Office</vt:lpstr>
      <vt:lpstr>Presentación de PowerPoint</vt:lpstr>
      <vt:lpstr>Los medios de comunicación y la educación.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Alejandro</cp:lastModifiedBy>
  <cp:revision>42</cp:revision>
  <dcterms:created xsi:type="dcterms:W3CDTF">2020-03-16T18:27:16Z</dcterms:created>
  <dcterms:modified xsi:type="dcterms:W3CDTF">2020-07-24T13:38:23Z</dcterms:modified>
</cp:coreProperties>
</file>